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21"/>
  </p:notesMasterIdLst>
  <p:sldIdLst>
    <p:sldId id="299" r:id="rId2"/>
    <p:sldId id="288" r:id="rId3"/>
    <p:sldId id="297" r:id="rId4"/>
    <p:sldId id="294" r:id="rId5"/>
    <p:sldId id="295" r:id="rId6"/>
    <p:sldId id="296" r:id="rId7"/>
    <p:sldId id="267" r:id="rId8"/>
    <p:sldId id="290" r:id="rId9"/>
    <p:sldId id="289" r:id="rId10"/>
    <p:sldId id="286" r:id="rId11"/>
    <p:sldId id="282" r:id="rId12"/>
    <p:sldId id="269" r:id="rId13"/>
    <p:sldId id="270" r:id="rId14"/>
    <p:sldId id="287" r:id="rId15"/>
    <p:sldId id="273" r:id="rId16"/>
    <p:sldId id="274" r:id="rId17"/>
    <p:sldId id="275" r:id="rId18"/>
    <p:sldId id="293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CC"/>
    <a:srgbClr val="D60093"/>
    <a:srgbClr val="990099"/>
    <a:srgbClr val="008000"/>
    <a:srgbClr val="006699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90" autoAdjust="0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315F12-EFAF-4E1A-B852-F9AC17C010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5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151-CA0A-4479-B6B3-A87C7CD2C6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76FE-7ECB-49D7-A3D8-B3B1D188C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D453-DFF1-4375-9D14-8B4E46BCF6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24DC-BEB6-4371-A4F0-CBF5B24CB7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9CBA-14AB-4569-8A4E-E463CEAF30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F497-CBA0-4187-85EE-49DC68847D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1BCE-BA95-4973-92F5-FB311AC386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3D2D-E169-41E7-80B4-F2E0BE03E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58B4-2608-4972-B191-9DF9643CD8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4307-2FCB-4718-A7AA-9158441AC6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AD91-93F6-499E-ADAA-ABFA9390B2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FABC7A-CFB1-4AA8-80F1-0C5AF4B65B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39.gif"/><Relationship Id="rId5" Type="http://schemas.openxmlformats.org/officeDocument/2006/relationships/image" Target="../media/image34.gif"/><Relationship Id="rId10" Type="http://schemas.openxmlformats.org/officeDocument/2006/relationships/hyperlink" Target="../../../HONG%20ANH/anh%20thoai/phan%20bon.ppt" TargetMode="External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43000" y="1066800"/>
            <a:ext cx="693420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312420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Các chất dinh dưỡng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trong thức ăn.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Vai trò của chất bột đường.</a:t>
            </a: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228600" y="5334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1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charset="0"/>
              </a:rPr>
              <a:t>Phân loại thức ăn và đồ uống</a:t>
            </a: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81000" y="22860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charset="0"/>
              </a:rPr>
              <a:t>Nhóm thức ăn chứa nhiều chất bột đường </a:t>
            </a:r>
          </a:p>
          <a:p>
            <a:pPr algn="just"/>
            <a:r>
              <a:rPr lang="en-US" sz="4000" b="1">
                <a:solidFill>
                  <a:srgbClr val="990099"/>
                </a:solidFill>
                <a:cs typeface="Arial" charset="0"/>
              </a:rPr>
              <a:t>và vai trò của chúng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6000" b="1" u="sng">
                <a:solidFill>
                  <a:srgbClr val="002060"/>
                </a:solidFill>
                <a:latin typeface="Times New Roman" pitchFamily="18" charset="0"/>
              </a:rPr>
              <a:t>Hoạt động 1</a:t>
            </a:r>
            <a:r>
              <a:rPr lang="en-US" sz="6000" b="1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990099"/>
                </a:solidFill>
                <a:latin typeface="Times New Roman" pitchFamily="18" charset="0"/>
              </a:rPr>
              <a:t>Phân loại thức ăn v</a:t>
            </a:r>
            <a:r>
              <a:rPr lang="en-US" sz="4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>
                <a:solidFill>
                  <a:srgbClr val="990099"/>
                </a:solidFill>
                <a:latin typeface="Times New Roman" pitchFamily="18" charset="0"/>
              </a:rPr>
              <a:t> đồ uống</a:t>
            </a:r>
            <a:endParaRPr lang="en-US" sz="4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Gọi tên một số loại thức ăn chứa nhiều chất bột đường sau đây: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115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L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m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việc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cá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nhân</a:t>
            </a:r>
            <a:endParaRPr 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 descr="b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ga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b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8" descr="banh-mi-so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0" descr="khoai t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1" descr="bu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572000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2" descr="khoai la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2286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838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5346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6" name="Text Box 38"/>
          <p:cNvSpPr txBox="1">
            <a:spLocks noChangeArrowheads="1"/>
          </p:cNvSpPr>
          <p:nvPr/>
        </p:nvSpPr>
        <p:spPr bwMode="auto">
          <a:xfrm>
            <a:off x="3810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7" name="Text Box 39"/>
          <p:cNvSpPr txBox="1">
            <a:spLocks noChangeArrowheads="1"/>
          </p:cNvSpPr>
          <p:nvPr/>
        </p:nvSpPr>
        <p:spPr bwMode="auto">
          <a:xfrm>
            <a:off x="6934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8" name="Text Box 40"/>
          <p:cNvSpPr txBox="1">
            <a:spLocks noChangeArrowheads="1"/>
          </p:cNvSpPr>
          <p:nvPr/>
        </p:nvSpPr>
        <p:spPr bwMode="auto">
          <a:xfrm>
            <a:off x="431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499" name="Text Box 41"/>
          <p:cNvSpPr txBox="1">
            <a:spLocks noChangeArrowheads="1"/>
          </p:cNvSpPr>
          <p:nvPr/>
        </p:nvSpPr>
        <p:spPr bwMode="auto">
          <a:xfrm>
            <a:off x="2667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0" name="Text Box 42"/>
          <p:cNvSpPr txBox="1">
            <a:spLocks noChangeArrowheads="1"/>
          </p:cNvSpPr>
          <p:nvPr/>
        </p:nvSpPr>
        <p:spPr bwMode="auto">
          <a:xfrm>
            <a:off x="4940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1" name="Text Box 43"/>
          <p:cNvSpPr txBox="1">
            <a:spLocks noChangeArrowheads="1"/>
          </p:cNvSpPr>
          <p:nvPr/>
        </p:nvSpPr>
        <p:spPr bwMode="auto">
          <a:xfrm>
            <a:off x="7124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2" name="Text Box 44"/>
          <p:cNvSpPr txBox="1">
            <a:spLocks noChangeArrowheads="1"/>
          </p:cNvSpPr>
          <p:nvPr/>
        </p:nvSpPr>
        <p:spPr bwMode="auto">
          <a:xfrm>
            <a:off x="2273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45"/>
          <p:cNvSpPr txBox="1">
            <a:spLocks noChangeArrowheads="1"/>
          </p:cNvSpPr>
          <p:nvPr/>
        </p:nvSpPr>
        <p:spPr bwMode="auto">
          <a:xfrm>
            <a:off x="5346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Bắp (ngô)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46"/>
          <p:cNvSpPr txBox="1">
            <a:spLocks noChangeArrowheads="1"/>
          </p:cNvSpPr>
          <p:nvPr/>
        </p:nvSpPr>
        <p:spPr bwMode="auto">
          <a:xfrm>
            <a:off x="838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quy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3822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mì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6" name="Text Box 48"/>
          <p:cNvSpPr txBox="1">
            <a:spLocks noChangeArrowheads="1"/>
          </p:cNvSpPr>
          <p:nvPr/>
        </p:nvSpPr>
        <p:spPr bwMode="auto">
          <a:xfrm>
            <a:off x="6921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Mì sợi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Text Box 49"/>
          <p:cNvSpPr txBox="1">
            <a:spLocks noChangeArrowheads="1"/>
          </p:cNvSpPr>
          <p:nvPr/>
        </p:nvSpPr>
        <p:spPr bwMode="auto">
          <a:xfrm>
            <a:off x="457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Chuối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51"/>
          <p:cNvSpPr txBox="1">
            <a:spLocks noChangeArrowheads="1"/>
          </p:cNvSpPr>
          <p:nvPr/>
        </p:nvSpPr>
        <p:spPr bwMode="auto">
          <a:xfrm>
            <a:off x="2667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Bún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52"/>
          <p:cNvSpPr txBox="1">
            <a:spLocks noChangeArrowheads="1"/>
          </p:cNvSpPr>
          <p:nvPr/>
        </p:nvSpPr>
        <p:spPr bwMode="auto">
          <a:xfrm>
            <a:off x="4800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lang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53"/>
          <p:cNvSpPr txBox="1">
            <a:spLocks noChangeArrowheads="1"/>
          </p:cNvSpPr>
          <p:nvPr/>
        </p:nvSpPr>
        <p:spPr bwMode="auto">
          <a:xfrm>
            <a:off x="7124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tây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04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93" grpId="0"/>
      <p:bldP spid="20493" grpId="1"/>
      <p:bldP spid="20494" grpId="0"/>
      <p:bldP spid="20494" grpId="1"/>
      <p:bldP spid="20495" grpId="0"/>
      <p:bldP spid="20495" grpId="1"/>
      <p:bldP spid="20496" grpId="0"/>
      <p:bldP spid="20496" grpId="1"/>
      <p:bldP spid="20497" grpId="0"/>
      <p:bldP spid="20497" grpId="1"/>
      <p:bldP spid="20498" grpId="0"/>
      <p:bldP spid="20498" grpId="1"/>
      <p:bldP spid="20499" grpId="0"/>
      <p:bldP spid="20499" grpId="1"/>
      <p:bldP spid="20500" grpId="0"/>
      <p:bldP spid="20500" grpId="1"/>
      <p:bldP spid="20501" grpId="0"/>
      <p:bldP spid="20501" grpId="1"/>
      <p:bldP spid="20502" grpId="0"/>
      <p:bldP spid="20503" grpId="0"/>
      <p:bldP spid="20504" grpId="0"/>
      <p:bldP spid="20505" grpId="0"/>
      <p:bldP spid="20506" grpId="0"/>
      <p:bldP spid="20507" grpId="0"/>
      <p:bldP spid="20508" grpId="0"/>
      <p:bldP spid="20509" grpId="0"/>
      <p:bldP spid="20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Nếu chúng ta không ăn những thức ăn trên thì chúng ta sẽ như thế nào?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4800" y="10287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09600" y="2667000"/>
            <a:ext cx="80787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Chất bột đường cung cấp năng lượng cho mọi hoạt động và duy trì nhiệt độ của cơ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9144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</a:p>
          <a:p>
            <a:r>
              <a:rPr lang="en-US" sz="4000" b="1">
                <a:cs typeface="Arial" charset="0"/>
              </a:rPr>
              <a:t>Nhóm thức ăn chứa nhiều chất bột đường và vai trò của chúng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553200" y="4572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 </a:t>
            </a:r>
            <a:r>
              <a:rPr lang="en-US" sz="2400" b="1" i="1">
                <a:solidFill>
                  <a:srgbClr val="0066FF"/>
                </a:solidFill>
              </a:rPr>
              <a:t>nhóm đôi 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18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- Ho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nh bảng sau: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Content Placeholder 23559"/>
          <p:cNvGraphicFramePr>
            <a:graphicFrameLocks noGrp="1"/>
          </p:cNvGraphicFramePr>
          <p:nvPr>
            <p:ph idx="4294967295"/>
          </p:nvPr>
        </p:nvGraphicFramePr>
        <p:xfrm>
          <a:off x="914400" y="1511300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STT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Tên thức ăn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Nguồn gốc từ loại cây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7.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9.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Gạo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Bắp (ngô)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 quy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 mì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Mì sợi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Chuối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Bún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 lang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 tây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0" eaLnBrk="1" hangingPunct="1">
                        <a:spcBef>
                          <a:spcPct val="20000"/>
                        </a:spcBef>
                        <a:buNone/>
                        <a:tabLst>
                          <a:tab pos="1371600" algn="l"/>
                        </a:tabLst>
                      </a:pPr>
                      <a:endParaRPr lang="en-US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4356100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4343400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92200" algn="l"/>
              </a:tabLst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bắp (cây ngô)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Text Box 50"/>
          <p:cNvSpPr txBox="1">
            <a:spLocks noChangeArrowheads="1"/>
          </p:cNvSpPr>
          <p:nvPr/>
        </p:nvSpPr>
        <p:spPr bwMode="auto">
          <a:xfrm>
            <a:off x="4368800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7" name="Text Box 52"/>
          <p:cNvSpPr txBox="1">
            <a:spLocks noChangeArrowheads="1"/>
          </p:cNvSpPr>
          <p:nvPr/>
        </p:nvSpPr>
        <p:spPr bwMode="auto">
          <a:xfrm>
            <a:off x="4381500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8" name="Text Box 53"/>
          <p:cNvSpPr txBox="1">
            <a:spLocks noChangeArrowheads="1"/>
          </p:cNvSpPr>
          <p:nvPr/>
        </p:nvSpPr>
        <p:spPr bwMode="auto">
          <a:xfrm>
            <a:off x="4368800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Text Box 54"/>
          <p:cNvSpPr txBox="1">
            <a:spLocks noChangeArrowheads="1"/>
          </p:cNvSpPr>
          <p:nvPr/>
        </p:nvSpPr>
        <p:spPr bwMode="auto">
          <a:xfrm>
            <a:off x="4381500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Text Box 55"/>
          <p:cNvSpPr txBox="1">
            <a:spLocks noChangeArrowheads="1"/>
          </p:cNvSpPr>
          <p:nvPr/>
        </p:nvSpPr>
        <p:spPr bwMode="auto">
          <a:xfrm>
            <a:off x="4343400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43688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Text Box 57"/>
          <p:cNvSpPr txBox="1">
            <a:spLocks noChangeArrowheads="1"/>
          </p:cNvSpPr>
          <p:nvPr/>
        </p:nvSpPr>
        <p:spPr bwMode="auto">
          <a:xfrm>
            <a:off x="4381500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ua 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n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khoai 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685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6286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3594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3352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bắp ngô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6286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736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93233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4038600"/>
            <a:ext cx="1371600" cy="10668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Thức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 ăn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371600" y="2514600"/>
            <a:ext cx="7620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914400" y="228600"/>
            <a:ext cx="7620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Thức </a:t>
            </a:r>
            <a:r>
              <a:rPr lang="vi-VN" sz="3600" b="1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n gồm những nhóm nào?</a:t>
            </a: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V="1">
            <a:off x="1371600" y="3657600"/>
            <a:ext cx="68580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2133600" y="1524000"/>
            <a:ext cx="57150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nhiều chất bột đường.</a:t>
            </a: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2057400" y="2971800"/>
            <a:ext cx="6553200" cy="71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đạm.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2133600" y="4038600"/>
            <a:ext cx="6400800" cy="698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béo.</a:t>
            </a:r>
          </a:p>
        </p:txBody>
      </p:sp>
      <p:sp>
        <p:nvSpPr>
          <p:cNvPr id="25614" name="Rectangle 22"/>
          <p:cNvSpPr>
            <a:spLocks noChangeArrowheads="1"/>
          </p:cNvSpPr>
          <p:nvPr/>
        </p:nvSpPr>
        <p:spPr bwMode="auto">
          <a:xfrm>
            <a:off x="2209800" y="5334000"/>
            <a:ext cx="64770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vi-ta-min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         và chất khoáng.</a:t>
            </a:r>
          </a:p>
        </p:txBody>
      </p:sp>
      <p:sp>
        <p:nvSpPr>
          <p:cNvPr id="25615" name="Line 23"/>
          <p:cNvSpPr>
            <a:spLocks noChangeShapeType="1"/>
          </p:cNvSpPr>
          <p:nvPr/>
        </p:nvSpPr>
        <p:spPr bwMode="auto">
          <a:xfrm>
            <a:off x="1371600" y="4449763"/>
            <a:ext cx="7620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>
            <a:off x="1371600" y="44196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10" grpId="0" animBg="1"/>
      <p:bldP spid="25611" grpId="0" bldLvl="0" animBg="1"/>
      <p:bldP spid="25612" grpId="0" bldLvl="0" animBg="1"/>
      <p:bldP spid="25613" grpId="0" bldLvl="0" animBg="1"/>
      <p:bldP spid="25614" grpId="0" bldLvl="0" animBg="1"/>
      <p:bldP spid="25615" grpId="0" animBg="1"/>
      <p:bldP spid="256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381000" y="19050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cs typeface="Arial" charset="0"/>
              </a:rPr>
              <a:t>Vai trò của những thức ăn chứa chất bột đường là cung cấp năng lượng cho mọi hoạt động và duy trì nhiệt độ của cơ thể.</a:t>
            </a:r>
          </a:p>
        </p:txBody>
      </p:sp>
      <p:sp>
        <p:nvSpPr>
          <p:cNvPr id="18435" name="Hình Chữ nhật 15"/>
          <p:cNvSpPr>
            <a:spLocks noChangeArrowheads="1"/>
          </p:cNvSpPr>
          <p:nvPr/>
        </p:nvSpPr>
        <p:spPr bwMode="auto">
          <a:xfrm>
            <a:off x="457200" y="2286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</a:rPr>
              <a:t>Vai trò của những thức ăn chứa chất bột đường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tho ch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zx455523a20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5626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Về nh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pic>
        <p:nvPicPr>
          <p:cNvPr id="26630" name="Picture 7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Xem lại nội dung b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i vừa học.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76200" y="3048000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Chuẩn bị b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i sau: </a:t>
            </a:r>
          </a:p>
          <a:p>
            <a:pPr lvl="2"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“Vai trò của chất đạm v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chất béo”.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5" descr="tho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86200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Tinkerbell-01-ju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812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nha-02-j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572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8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397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9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06400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0" descr="ROSE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7305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ROSE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81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3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048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ộp_Văn_Bản 1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u="sng" dirty="0" err="1"/>
              <a:t>Khoa</a:t>
            </a:r>
            <a:r>
              <a:rPr lang="en-US" u="sng" dirty="0"/>
              <a:t> </a:t>
            </a:r>
            <a:r>
              <a:rPr lang="en-US" u="sng" dirty="0" err="1"/>
              <a:t>học</a:t>
            </a:r>
            <a:endParaRPr lang="en-US" u="sng" dirty="0"/>
          </a:p>
        </p:txBody>
      </p:sp>
      <p:sp>
        <p:nvSpPr>
          <p:cNvPr id="2051" name="Hình Chữ nhật 3"/>
          <p:cNvSpPr>
            <a:spLocks noChangeArrowheads="1"/>
          </p:cNvSpPr>
          <p:nvPr/>
        </p:nvSpPr>
        <p:spPr bwMode="auto">
          <a:xfrm>
            <a:off x="164757" y="1031477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1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u="sng" dirty="0" err="1"/>
              <a:t>Khoa</a:t>
            </a:r>
            <a:r>
              <a:rPr lang="en-US" u="sng" dirty="0"/>
              <a:t> </a:t>
            </a:r>
            <a:r>
              <a:rPr lang="en-US" u="sng" dirty="0" err="1"/>
              <a:t>học</a:t>
            </a:r>
            <a:endParaRPr lang="en-US" u="sng" dirty="0"/>
          </a:p>
        </p:txBody>
      </p:sp>
      <p:sp>
        <p:nvSpPr>
          <p:cNvPr id="3075" name="Hình Chữ nhật 3"/>
          <p:cNvSpPr>
            <a:spLocks noChangeArrowheads="1"/>
          </p:cNvSpPr>
          <p:nvPr/>
        </p:nvSpPr>
        <p:spPr bwMode="auto">
          <a:xfrm>
            <a:off x="228600" y="67931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04800" y="2514624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1. Cách phân loại thức ăn.</a:t>
            </a:r>
          </a:p>
        </p:txBody>
      </p:sp>
      <p:sp>
        <p:nvSpPr>
          <p:cNvPr id="3077" name="Hình Chữ nhật 4"/>
          <p:cNvSpPr>
            <a:spLocks noChangeArrowheads="1"/>
          </p:cNvSpPr>
          <p:nvPr/>
        </p:nvSpPr>
        <p:spPr bwMode="auto">
          <a:xfrm>
            <a:off x="457200" y="3429000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charset="0"/>
              </a:rPr>
              <a:t>2. </a:t>
            </a:r>
            <a:r>
              <a:rPr lang="en-US" sz="4000" b="1" dirty="0" err="1">
                <a:cs typeface="Arial" charset="0"/>
              </a:rPr>
              <a:t>Nhóm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chứa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nhiều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chất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bột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đường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và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vai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trò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của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chúng</a:t>
            </a:r>
            <a:r>
              <a:rPr lang="en-US" sz="4000" b="1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4101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03200" y="16637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75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14478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6096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7315200" y="1701800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28" descr="thit ga quay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800" y="34290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9"/>
          <p:cNvSpPr txBox="1">
            <a:spLocks noChangeArrowheads="1"/>
          </p:cNvSpPr>
          <p:nvPr/>
        </p:nvSpPr>
        <p:spPr bwMode="auto">
          <a:xfrm>
            <a:off x="3073400" y="17145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pic>
        <p:nvPicPr>
          <p:cNvPr id="4111" name="Picture 30" descr="sua 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900" y="39370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31"/>
          <p:cNvSpPr txBox="1">
            <a:spLocks noChangeArrowheads="1"/>
          </p:cNvSpPr>
          <p:nvPr/>
        </p:nvSpPr>
        <p:spPr bwMode="auto">
          <a:xfrm>
            <a:off x="45339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2" descr="nuoc c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43434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33"/>
          <p:cNvSpPr txBox="1">
            <a:spLocks noChangeArrowheads="1"/>
          </p:cNvSpPr>
          <p:nvPr/>
        </p:nvSpPr>
        <p:spPr bwMode="auto">
          <a:xfrm>
            <a:off x="7404100" y="57912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5" name="Picture 34" descr="Peixe_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4038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36"/>
          <p:cNvSpPr txBox="1">
            <a:spLocks noChangeArrowheads="1"/>
          </p:cNvSpPr>
          <p:nvPr/>
        </p:nvSpPr>
        <p:spPr bwMode="auto">
          <a:xfrm>
            <a:off x="25146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7" name="Picture 37" descr="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43434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38"/>
          <p:cNvSpPr txBox="1">
            <a:spLocks noChangeArrowheads="1"/>
          </p:cNvSpPr>
          <p:nvPr/>
        </p:nvSpPr>
        <p:spPr bwMode="auto">
          <a:xfrm>
            <a:off x="4419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9" name="Picture 39" descr="tom-su-hap-trai-du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0480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40" descr="thit l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4038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42"/>
          <p:cNvSpPr txBox="1">
            <a:spLocks noChangeArrowheads="1"/>
          </p:cNvSpPr>
          <p:nvPr/>
        </p:nvSpPr>
        <p:spPr bwMode="auto">
          <a:xfrm>
            <a:off x="58928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23" name="Text Box 52"/>
          <p:cNvSpPr txBox="1">
            <a:spLocks noChangeArrowheads="1"/>
          </p:cNvSpPr>
          <p:nvPr/>
        </p:nvSpPr>
        <p:spPr bwMode="auto">
          <a:xfrm>
            <a:off x="3810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4" name="Text Box 16"/>
          <p:cNvSpPr txBox="1">
            <a:spLocks noChangeArrowheads="1"/>
          </p:cNvSpPr>
          <p:nvPr/>
        </p:nvSpPr>
        <p:spPr bwMode="auto">
          <a:xfrm>
            <a:off x="228600" y="16764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1447800" y="16891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2971800" y="17018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5212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58801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5125" name="Picture 28" descr="thit ga quay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0" descr="sua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572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4" descr="Peixe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336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36"/>
          <p:cNvSpPr txBox="1">
            <a:spLocks noChangeArrowheads="1"/>
          </p:cNvSpPr>
          <p:nvPr/>
        </p:nvSpPr>
        <p:spPr bwMode="auto">
          <a:xfrm>
            <a:off x="3886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39" descr="tom-su-hap-trai-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352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0" descr="thit l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1430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42"/>
          <p:cNvSpPr txBox="1">
            <a:spLocks noChangeArrowheads="1"/>
          </p:cNvSpPr>
          <p:nvPr/>
        </p:nvSpPr>
        <p:spPr bwMode="auto">
          <a:xfrm>
            <a:off x="69342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3" name="Text Box 52"/>
          <p:cNvSpPr txBox="1">
            <a:spLocks noChangeArrowheads="1"/>
          </p:cNvSpPr>
          <p:nvPr/>
        </p:nvSpPr>
        <p:spPr bwMode="auto">
          <a:xfrm>
            <a:off x="444500" y="36703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60960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cs typeface="Arial" charset="0"/>
              </a:rPr>
              <a:t>Thức ăn, đồ uống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cs typeface="Arial" charset="0"/>
              </a:rPr>
              <a:t>có nguồn gốc động vật</a:t>
            </a: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762000" y="60960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6781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6149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4648200" y="5867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4800"/>
            <a:ext cx="212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7086600" y="2514600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32" descr="nuoc c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124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7162800" y="60960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37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2004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38"/>
          <p:cNvSpPr txBox="1">
            <a:spLocks noChangeArrowheads="1"/>
          </p:cNvSpPr>
          <p:nvPr/>
        </p:nvSpPr>
        <p:spPr bwMode="auto">
          <a:xfrm>
            <a:off x="838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828800" y="0"/>
            <a:ext cx="50292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cs typeface="Arial" charset="0"/>
              </a:rPr>
              <a:t>Thức ăn, đồ uống có nguồn gốc thực vật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228600" y="25908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3352800" y="25146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Người ta phân loại thức ăn theo cách nào?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cs typeface="Arial" charset="0"/>
              </a:rPr>
              <a:t>Có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charset="0"/>
              </a:rPr>
              <a:t>hai</a:t>
            </a:r>
            <a:r>
              <a:rPr lang="en-US" sz="40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phân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loại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:</a:t>
            </a:r>
          </a:p>
        </p:txBody>
      </p:sp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381000" y="2286000"/>
            <a:ext cx="8229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- Dựa vào nguồn gốc thức ăn (động vật hay thực vật).</a:t>
            </a:r>
          </a:p>
          <a:p>
            <a:pPr algn="just">
              <a:spcBef>
                <a:spcPct val="50000"/>
              </a:spcBef>
            </a:pPr>
            <a:endParaRPr lang="en-US" sz="4000" b="1"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8600" y="3733800"/>
            <a:ext cx="807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charset="0"/>
              <a:buChar char="-"/>
            </a:pP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Dựa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vào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các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chất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dinh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dưỡng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có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trong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. Chia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thành</a:t>
            </a:r>
            <a:r>
              <a:rPr lang="en-US" sz="4000" b="1" dirty="0">
                <a:cs typeface="Arial" charset="0"/>
              </a:rPr>
              <a:t> 4 </a:t>
            </a:r>
            <a:r>
              <a:rPr lang="en-US" sz="4000" b="1" dirty="0" err="1">
                <a:cs typeface="Arial" charset="0"/>
              </a:rPr>
              <a:t>nhóm</a:t>
            </a:r>
            <a:r>
              <a:rPr lang="en-US" sz="4000" b="1" dirty="0">
                <a:cs typeface="Arial" charset="0"/>
              </a:rPr>
              <a:t>:</a:t>
            </a:r>
          </a:p>
          <a:p>
            <a:pPr algn="just">
              <a:spcBef>
                <a:spcPct val="50000"/>
              </a:spcBef>
              <a:buFont typeface="Arial" charset="0"/>
              <a:buChar char="-"/>
            </a:pPr>
            <a:endParaRPr lang="en-US" sz="40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152400" y="228600"/>
            <a:ext cx="86868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bột đường.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đạm.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chất béo.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vi-ta-min và chất khoáng.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304800" y="1905000"/>
            <a:ext cx="769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Ngoài ra trong nhiều loại thức ăn còn chứa chất xơ và nước.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Pages>0</Pages>
  <Words>591</Words>
  <Characters>0</Characters>
  <Application>Microsoft Macintosh PowerPoint</Application>
  <PresentationFormat>On-screen Show (4:3)</PresentationFormat>
  <Lines>0</Lines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Phuong Dung Nguyen</cp:lastModifiedBy>
  <cp:revision>162</cp:revision>
  <dcterms:created xsi:type="dcterms:W3CDTF">2009-09-28T10:17:39Z</dcterms:created>
  <dcterms:modified xsi:type="dcterms:W3CDTF">2020-09-16T14:37:50Z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